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  <p:sldMasterId id="2147483679" r:id="rId3"/>
    <p:sldMasterId id="2147483693" r:id="rId4"/>
  </p:sldMasterIdLst>
  <p:notesMasterIdLst>
    <p:notesMasterId r:id="rId22"/>
  </p:notesMasterIdLst>
  <p:sldIdLst>
    <p:sldId id="256" r:id="rId5"/>
    <p:sldId id="264" r:id="rId6"/>
    <p:sldId id="272" r:id="rId7"/>
    <p:sldId id="271" r:id="rId8"/>
    <p:sldId id="265" r:id="rId9"/>
    <p:sldId id="266" r:id="rId10"/>
    <p:sldId id="267" r:id="rId11"/>
    <p:sldId id="268" r:id="rId12"/>
    <p:sldId id="269" r:id="rId13"/>
    <p:sldId id="270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BEF2A-6BA7-4CA4-99EC-E32AD5F503A7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E26BB-6E9E-4CD5-BFC3-8B267251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3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b="0" dirty="0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350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69938" indent="-295275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4275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8938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3600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908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480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052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624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F2E1C830-21C4-471D-889E-F8C7EC93B664}" type="slidenum">
              <a:rPr lang="en-US" altLang="en-US" sz="1800" b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8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4560888"/>
            <a:ext cx="6262687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162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69938" indent="-295275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4275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8938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3600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908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480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052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624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CD3ADBD-014C-4DA5-A1BA-0CD78B33A673}" type="slidenum">
              <a:rPr lang="en-US" altLang="en-US" sz="1800" b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8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4560888"/>
            <a:ext cx="641032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160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69938" indent="-295275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4275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8938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3600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908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480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052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624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0967C95-F3B9-4F5C-9738-8F6B6F4A823D}" type="slidenum">
              <a:rPr lang="en-US" altLang="en-US" sz="1800" b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8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4560888"/>
            <a:ext cx="6184900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i="1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0380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69938" indent="-295275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4275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8938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3600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908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480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052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624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A635894-221C-455F-B675-A85A6B73EF18}" type="slidenum">
              <a:rPr lang="en-US" altLang="en-US" sz="1800" b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8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560888"/>
            <a:ext cx="648017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27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69938" indent="-295275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4275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8938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3600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908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480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052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624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40E02941-20B7-48AC-8A4C-9A79247CEC51}" type="slidenum">
              <a:rPr lang="en-US" altLang="en-US" sz="1800" b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8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4988" y="4560888"/>
            <a:ext cx="6153150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526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51" tIns="47425" rIns="94851" bIns="47425"/>
          <a:lstStyle>
            <a:lvl1pPr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69938" indent="-295275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4275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8938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3600" indent="-236538" defTabSz="9652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908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480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052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62400" indent="-236538" defTabSz="965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5D72F4A-DF93-4811-AA52-F984B1D3D807}" type="slidenum">
              <a:rPr lang="en-US" altLang="en-US" sz="1800" b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8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4560888"/>
            <a:ext cx="624522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977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67" y="0"/>
            <a:ext cx="947631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3" y="-7938"/>
            <a:ext cx="5806017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5740400"/>
            <a:ext cx="688551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282017" y="3832225"/>
            <a:ext cx="703580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0875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6CC065E-BD15-4327-8DD2-F5C9AA81378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16433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E74283D-6741-4E33-8B46-5B067CB0AB8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2675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20888"/>
            <a:ext cx="508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2020888"/>
            <a:ext cx="508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3B009953-E942-49C6-88B3-6EF240BA4BE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5486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D6C30801-E53D-462E-BEA5-AFF60AFA4E2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8757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26941119-584E-49A2-9497-AD4F9C8B355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7194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25D543AD-379D-4FD6-A5EC-6726BC29F09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34108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141ADB9A-3D52-40FA-B512-E21FC95B3F9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91747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5F588AE-7B42-4513-856A-985FF348D81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7982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3CCCBD67-1B98-4284-94A3-EF0EB4A83CD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73524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1018" y="876300"/>
            <a:ext cx="2601383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1" y="876300"/>
            <a:ext cx="7603067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684A5739-3C54-4543-9FA3-D4E14D784C5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7193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1" y="876300"/>
            <a:ext cx="1031874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20888"/>
            <a:ext cx="508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502400" y="2020888"/>
            <a:ext cx="5080000" cy="35433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D61F4CCB-D215-4A96-B8AE-0A5345617F94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88164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1" y="876300"/>
            <a:ext cx="1031874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2020888"/>
            <a:ext cx="5080000" cy="35433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0" y="2020888"/>
            <a:ext cx="508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9051C724-944F-4EBB-8AC1-0DE13AEC53C9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5911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67" y="0"/>
            <a:ext cx="947631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3" y="-7938"/>
            <a:ext cx="5806017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5740400"/>
            <a:ext cx="688551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282017" y="3832225"/>
            <a:ext cx="703580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6789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6CC065E-BD15-4327-8DD2-F5C9AA81378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09470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E74283D-6741-4E33-8B46-5B067CB0AB8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6303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20888"/>
            <a:ext cx="508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2020888"/>
            <a:ext cx="508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3B009953-E942-49C6-88B3-6EF240BA4BE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61144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D6C30801-E53D-462E-BEA5-AFF60AFA4E2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36193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26941119-584E-49A2-9497-AD4F9C8B355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07877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25D543AD-379D-4FD6-A5EC-6726BC29F09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37298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141ADB9A-3D52-40FA-B512-E21FC95B3F9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36578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5F588AE-7B42-4513-856A-985FF348D81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4953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3CCCBD67-1B98-4284-94A3-EF0EB4A83CD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806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1018" y="876300"/>
            <a:ext cx="2601383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1" y="876300"/>
            <a:ext cx="7603067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684A5739-3C54-4543-9FA3-D4E14D784C5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84155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1" y="876300"/>
            <a:ext cx="1031874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20888"/>
            <a:ext cx="508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502400" y="2020888"/>
            <a:ext cx="5080000" cy="35433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D61F4CCB-D215-4A96-B8AE-0A5345617F94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49129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1" y="876300"/>
            <a:ext cx="1031874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2020888"/>
            <a:ext cx="5080000" cy="35433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0" y="2020888"/>
            <a:ext cx="508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9051C724-944F-4EBB-8AC1-0DE13AEC53C9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95901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67" y="0"/>
            <a:ext cx="947631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3" y="-7938"/>
            <a:ext cx="5806017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5740400"/>
            <a:ext cx="688551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282017" y="3832225"/>
            <a:ext cx="703580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2008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6CC065E-BD15-4327-8DD2-F5C9AA81378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948040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E74283D-6741-4E33-8B46-5B067CB0AB8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724509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20888"/>
            <a:ext cx="508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2020888"/>
            <a:ext cx="508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3B009953-E942-49C6-88B3-6EF240BA4BE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63639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D6C30801-E53D-462E-BEA5-AFF60AFA4E2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703879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26941119-584E-49A2-9497-AD4F9C8B355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674489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25D543AD-379D-4FD6-A5EC-6726BC29F09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6936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141ADB9A-3D52-40FA-B512-E21FC95B3F9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480297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5F588AE-7B42-4513-856A-985FF348D81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259916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3CCCBD67-1B98-4284-94A3-EF0EB4A83CD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60056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1018" y="876300"/>
            <a:ext cx="2601383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1" y="876300"/>
            <a:ext cx="7603067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684A5739-3C54-4543-9FA3-D4E14D784C5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22511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1" y="876300"/>
            <a:ext cx="1031874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20888"/>
            <a:ext cx="508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502400" y="2020888"/>
            <a:ext cx="5080000" cy="35433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D61F4CCB-D215-4A96-B8AE-0A5345617F94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338642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1" y="876300"/>
            <a:ext cx="1031874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2020888"/>
            <a:ext cx="5080000" cy="35433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0" y="2020888"/>
            <a:ext cx="508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9051C724-944F-4EBB-8AC1-0DE13AEC53C9}" type="slidenum">
              <a:rPr lang="en-US"/>
              <a:pPr>
                <a:defRPr/>
              </a:pPr>
              <a:t>‹#›</a:t>
            </a:fld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8733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ew_TS_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/>
          <a:stretch>
            <a:fillRect/>
          </a:stretch>
        </p:blipFill>
        <p:spPr bwMode="auto">
          <a:xfrm>
            <a:off x="1" y="-1588"/>
            <a:ext cx="121793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Slide_content_2_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238"/>
            <a:ext cx="3970867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20888"/>
            <a:ext cx="10363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92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00" y="6581775"/>
            <a:ext cx="101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rgbClr val="5422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ea typeface="ヒラギノ角ゴ Pro W3" pitchFamily="127" charset="-128"/>
              </a:rPr>
              <a:t> </a:t>
            </a:r>
            <a:fld id="{C95460F2-9B4D-4CB8-BE73-63332AF92CBC}" type="slidenum">
              <a:rPr lang="en-US" altLang="en-US" smtClean="0">
                <a:ea typeface="ヒラギノ角ゴ Pro W3" pitchFamily="127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mtClean="0">
                <a:ea typeface="ヒラギノ角ゴ Pro W3" pitchFamily="127" charset="-128"/>
              </a:rPr>
              <a:t>  </a:t>
            </a:r>
            <a:endParaRPr lang="en-US" altLang="en-US">
              <a:ea typeface="ヒラギノ角ゴ Pro W3" pitchFamily="127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74751" y="876300"/>
            <a:ext cx="1031874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881034" y="6591300"/>
            <a:ext cx="192616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8363"/>
            <a:ext cx="912284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2" r="1672"/>
          <a:stretch>
            <a:fillRect/>
          </a:stretch>
        </p:blipFill>
        <p:spPr bwMode="auto">
          <a:xfrm>
            <a:off x="3949701" y="6400800"/>
            <a:ext cx="82105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50" name="Text Box 10"/>
          <p:cNvSpPr txBox="1">
            <a:spLocks noChangeArrowheads="1"/>
          </p:cNvSpPr>
          <p:nvPr/>
        </p:nvSpPr>
        <p:spPr bwMode="auto">
          <a:xfrm>
            <a:off x="294218" y="6550025"/>
            <a:ext cx="2628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900" b="1" dirty="0" smtClean="0">
                <a:solidFill>
                  <a:srgbClr val="CCCC99"/>
                </a:solidFill>
              </a:rPr>
              <a:t>Mod 6  2.0   Page </a:t>
            </a:r>
            <a:fld id="{068DC8EE-F631-48B9-83CE-A426EF76205A}" type="slidenum">
              <a:rPr lang="en-US" altLang="en-US" sz="900" b="1" smtClean="0">
                <a:solidFill>
                  <a:srgbClr val="CCCC99"/>
                </a:solidFill>
              </a:rPr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900" b="1" dirty="0" smtClean="0">
              <a:solidFill>
                <a:srgbClr val="CCCC99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gray">
          <a:xfrm>
            <a:off x="10041468" y="49213"/>
            <a:ext cx="16298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 smtClean="0">
                <a:solidFill>
                  <a:srgbClr val="FFFFE1"/>
                </a:solidFill>
                <a:ea typeface="ヒラギノ角ゴ Pro W3" pitchFamily="127" charset="-128"/>
              </a:rPr>
              <a:t>Mutual </a:t>
            </a:r>
            <a:br>
              <a:rPr lang="en-US" sz="1800" b="1" dirty="0" smtClean="0">
                <a:solidFill>
                  <a:srgbClr val="FFFFE1"/>
                </a:solidFill>
                <a:ea typeface="ヒラギノ角ゴ Pro W3" pitchFamily="127" charset="-128"/>
              </a:rPr>
            </a:br>
            <a:r>
              <a:rPr lang="en-US" sz="1800" b="1" dirty="0" smtClean="0">
                <a:solidFill>
                  <a:srgbClr val="FFFFE1"/>
                </a:solidFill>
                <a:ea typeface="ヒラギノ角ゴ Pro W3" pitchFamily="127" charset="-128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259646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30238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2pPr>
      <a:lvl3pPr marL="860425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090613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4pPr>
      <a:lvl5pPr marL="13208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5pPr>
      <a:lvl6pPr marL="1778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235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692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149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ew_TS_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/>
          <a:stretch>
            <a:fillRect/>
          </a:stretch>
        </p:blipFill>
        <p:spPr bwMode="auto">
          <a:xfrm>
            <a:off x="1" y="-1588"/>
            <a:ext cx="121793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Slide_content_2_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238"/>
            <a:ext cx="3970867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20888"/>
            <a:ext cx="10363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92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00" y="6581775"/>
            <a:ext cx="101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rgbClr val="5422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ea typeface="ヒラギノ角ゴ Pro W3" pitchFamily="127" charset="-128"/>
              </a:rPr>
              <a:t> </a:t>
            </a:r>
            <a:fld id="{C95460F2-9B4D-4CB8-BE73-63332AF92CBC}" type="slidenum">
              <a:rPr lang="en-US" altLang="en-US" smtClean="0">
                <a:ea typeface="ヒラギノ角ゴ Pro W3" pitchFamily="127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mtClean="0">
                <a:ea typeface="ヒラギノ角ゴ Pro W3" pitchFamily="127" charset="-128"/>
              </a:rPr>
              <a:t>  </a:t>
            </a:r>
            <a:endParaRPr lang="en-US" altLang="en-US">
              <a:ea typeface="ヒラギノ角ゴ Pro W3" pitchFamily="127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74751" y="876300"/>
            <a:ext cx="1031874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881034" y="6591300"/>
            <a:ext cx="192616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8363"/>
            <a:ext cx="912284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2" r="1672"/>
          <a:stretch>
            <a:fillRect/>
          </a:stretch>
        </p:blipFill>
        <p:spPr bwMode="auto">
          <a:xfrm>
            <a:off x="3949701" y="6400800"/>
            <a:ext cx="82105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50" name="Text Box 10"/>
          <p:cNvSpPr txBox="1">
            <a:spLocks noChangeArrowheads="1"/>
          </p:cNvSpPr>
          <p:nvPr/>
        </p:nvSpPr>
        <p:spPr bwMode="auto">
          <a:xfrm>
            <a:off x="294218" y="6550025"/>
            <a:ext cx="2628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900" b="1" dirty="0" smtClean="0">
                <a:solidFill>
                  <a:srgbClr val="CCCC99"/>
                </a:solidFill>
              </a:rPr>
              <a:t>Mod 6  2.0   Page </a:t>
            </a:r>
            <a:fld id="{068DC8EE-F631-48B9-83CE-A426EF76205A}" type="slidenum">
              <a:rPr lang="en-US" altLang="en-US" sz="900" b="1" smtClean="0">
                <a:solidFill>
                  <a:srgbClr val="CCCC99"/>
                </a:solidFill>
              </a:rPr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900" b="1" dirty="0" smtClean="0">
              <a:solidFill>
                <a:srgbClr val="CCCC99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gray">
          <a:xfrm>
            <a:off x="10041468" y="49213"/>
            <a:ext cx="16298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 smtClean="0">
                <a:solidFill>
                  <a:srgbClr val="FFFFE1"/>
                </a:solidFill>
                <a:ea typeface="ヒラギノ角ゴ Pro W3" pitchFamily="127" charset="-128"/>
              </a:rPr>
              <a:t>Mutual </a:t>
            </a:r>
            <a:br>
              <a:rPr lang="en-US" sz="1800" b="1" dirty="0" smtClean="0">
                <a:solidFill>
                  <a:srgbClr val="FFFFE1"/>
                </a:solidFill>
                <a:ea typeface="ヒラギノ角ゴ Pro W3" pitchFamily="127" charset="-128"/>
              </a:rPr>
            </a:br>
            <a:r>
              <a:rPr lang="en-US" sz="1800" b="1" dirty="0" smtClean="0">
                <a:solidFill>
                  <a:srgbClr val="FFFFE1"/>
                </a:solidFill>
                <a:ea typeface="ヒラギノ角ゴ Pro W3" pitchFamily="127" charset="-128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25027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30238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2pPr>
      <a:lvl3pPr marL="860425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090613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4pPr>
      <a:lvl5pPr marL="13208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5pPr>
      <a:lvl6pPr marL="1778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235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692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149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ew_TS_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/>
          <a:stretch>
            <a:fillRect/>
          </a:stretch>
        </p:blipFill>
        <p:spPr bwMode="auto">
          <a:xfrm>
            <a:off x="1" y="-1588"/>
            <a:ext cx="121793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Slide_content_2_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238"/>
            <a:ext cx="3970867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20888"/>
            <a:ext cx="10363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92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00" y="6581775"/>
            <a:ext cx="101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rgbClr val="5422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ea typeface="ヒラギノ角ゴ Pro W3" pitchFamily="127" charset="-128"/>
              </a:rPr>
              <a:t> </a:t>
            </a:r>
            <a:fld id="{C95460F2-9B4D-4CB8-BE73-63332AF92CBC}" type="slidenum">
              <a:rPr lang="en-US" altLang="en-US" smtClean="0">
                <a:ea typeface="ヒラギノ角ゴ Pro W3" pitchFamily="127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mtClean="0">
                <a:ea typeface="ヒラギノ角ゴ Pro W3" pitchFamily="127" charset="-128"/>
              </a:rPr>
              <a:t>  </a:t>
            </a:r>
            <a:endParaRPr lang="en-US" altLang="en-US">
              <a:ea typeface="ヒラギノ角ゴ Pro W3" pitchFamily="127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74751" y="876300"/>
            <a:ext cx="1031874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881034" y="6591300"/>
            <a:ext cx="192616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8363"/>
            <a:ext cx="912284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2" r="1672"/>
          <a:stretch>
            <a:fillRect/>
          </a:stretch>
        </p:blipFill>
        <p:spPr bwMode="auto">
          <a:xfrm>
            <a:off x="3949701" y="6400800"/>
            <a:ext cx="82105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50" name="Text Box 10"/>
          <p:cNvSpPr txBox="1">
            <a:spLocks noChangeArrowheads="1"/>
          </p:cNvSpPr>
          <p:nvPr/>
        </p:nvSpPr>
        <p:spPr bwMode="auto">
          <a:xfrm>
            <a:off x="294218" y="6550025"/>
            <a:ext cx="2628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900" b="1" dirty="0" smtClean="0">
                <a:solidFill>
                  <a:srgbClr val="CCCC99"/>
                </a:solidFill>
              </a:rPr>
              <a:t>Mod 6  2.0   Page </a:t>
            </a:r>
            <a:fld id="{068DC8EE-F631-48B9-83CE-A426EF76205A}" type="slidenum">
              <a:rPr lang="en-US" altLang="en-US" sz="900" b="1" smtClean="0">
                <a:solidFill>
                  <a:srgbClr val="CCCC99"/>
                </a:solidFill>
              </a:rPr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900" b="1" dirty="0" smtClean="0">
              <a:solidFill>
                <a:srgbClr val="CCCC99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gray">
          <a:xfrm>
            <a:off x="10041468" y="49213"/>
            <a:ext cx="16298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 smtClean="0">
                <a:solidFill>
                  <a:srgbClr val="FFFFE1"/>
                </a:solidFill>
                <a:ea typeface="ヒラギノ角ゴ Pro W3" pitchFamily="127" charset="-128"/>
              </a:rPr>
              <a:t>Mutual </a:t>
            </a:r>
            <a:br>
              <a:rPr lang="en-US" sz="1800" b="1" dirty="0" smtClean="0">
                <a:solidFill>
                  <a:srgbClr val="FFFFE1"/>
                </a:solidFill>
                <a:ea typeface="ヒラギノ角ゴ Pro W3" pitchFamily="127" charset="-128"/>
              </a:rPr>
            </a:br>
            <a:r>
              <a:rPr lang="en-US" sz="1800" b="1" dirty="0" smtClean="0">
                <a:solidFill>
                  <a:srgbClr val="FFFFE1"/>
                </a:solidFill>
                <a:ea typeface="ヒラギノ角ゴ Pro W3" pitchFamily="127" charset="-128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40742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30238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2pPr>
      <a:lvl3pPr marL="860425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090613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4pPr>
      <a:lvl5pPr marL="13208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5pPr>
      <a:lvl6pPr marL="1778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235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692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149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Challenges with Colleagues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Pediatric Academic Half-Day</a:t>
            </a:r>
          </a:p>
          <a:p>
            <a:r>
              <a:rPr lang="en-US" dirty="0" smtClean="0"/>
              <a:t>March 8,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22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542200"/>
                </a:solidFill>
              </a:rPr>
              <a:t> </a:t>
            </a:r>
            <a:fld id="{4A82E43E-FAA7-414D-B69B-D5CCD9C8A582}" type="slidenum">
              <a:rPr lang="en-US" altLang="en-US" sz="100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r>
              <a:rPr lang="en-US" altLang="en-US" sz="100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23075" y="2387601"/>
            <a:ext cx="3473450" cy="3929063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ヒラギノ角ゴ Pro W3" pitchFamily="127" charset="-128"/>
              </a:rPr>
              <a:t>Have timely discussion</a:t>
            </a:r>
          </a:p>
          <a:p>
            <a:pPr eaLnBrk="1" hangingPunct="1"/>
            <a:r>
              <a:rPr lang="en-US" altLang="en-US" sz="2000">
                <a:ea typeface="ヒラギノ角ゴ Pro W3" pitchFamily="127" charset="-128"/>
              </a:rPr>
              <a:t>Work on win-win</a:t>
            </a:r>
          </a:p>
          <a:p>
            <a:pPr eaLnBrk="1" hangingPunct="1"/>
            <a:r>
              <a:rPr lang="en-US" altLang="en-US" sz="2000">
                <a:ea typeface="ヒラギノ角ゴ Pro W3" pitchFamily="127" charset="-128"/>
              </a:rPr>
              <a:t>Frame problem in terms of your own experience</a:t>
            </a:r>
          </a:p>
          <a:p>
            <a:pPr eaLnBrk="1" hangingPunct="1"/>
            <a:r>
              <a:rPr lang="en-US" altLang="en-US" sz="2000">
                <a:ea typeface="ヒラギノ角ゴ Pro W3" pitchFamily="127" charset="-128"/>
              </a:rPr>
              <a:t>Choose a private location</a:t>
            </a:r>
          </a:p>
          <a:p>
            <a:pPr eaLnBrk="1" hangingPunct="1"/>
            <a:r>
              <a:rPr lang="en-US" altLang="en-US" sz="2000">
                <a:ea typeface="ヒラギノ角ゴ Pro W3" pitchFamily="127" charset="-128"/>
              </a:rPr>
              <a:t>Use “I” statements; avoid blaming statements</a:t>
            </a:r>
          </a:p>
          <a:p>
            <a:pPr eaLnBrk="1" hangingPunct="1"/>
            <a:r>
              <a:rPr lang="en-US" altLang="en-US" sz="2000">
                <a:ea typeface="ヒラギノ角ゴ Pro W3" pitchFamily="127" charset="-128"/>
              </a:rPr>
              <a:t>Critique is not criticism</a:t>
            </a:r>
          </a:p>
          <a:p>
            <a:pPr eaLnBrk="1" hangingPunct="1"/>
            <a:r>
              <a:rPr lang="en-US" altLang="en-US" sz="2000">
                <a:ea typeface="ヒラギノ角ゴ Pro W3" pitchFamily="127" charset="-128"/>
              </a:rPr>
              <a:t>Focus on what is right, not who is right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DESC-It</a:t>
            </a:r>
          </a:p>
        </p:txBody>
      </p:sp>
      <p:pic>
        <p:nvPicPr>
          <p:cNvPr id="25605" name="Picture 6" descr="desc_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b="4210"/>
          <a:stretch>
            <a:fillRect/>
          </a:stretch>
        </p:blipFill>
        <p:spPr bwMode="auto">
          <a:xfrm>
            <a:off x="2886075" y="1876426"/>
            <a:ext cx="3881438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6978650" y="1728789"/>
            <a:ext cx="3511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1393E"/>
                </a:solidFill>
              </a:rPr>
              <a:t>Let’s “DESC-It!”</a:t>
            </a:r>
          </a:p>
        </p:txBody>
      </p:sp>
    </p:spTree>
    <p:extLst>
      <p:ext uri="{BB962C8B-B14F-4D97-AF65-F5344CB8AC3E}">
        <p14:creationId xmlns:p14="http://schemas.microsoft.com/office/powerpoint/2010/main" val="126685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3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3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3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90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30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0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6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– Communication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dirty="0"/>
              <a:t>Through completion of these workshops over a three-year cycle, pediatric residents should be able to:</a:t>
            </a:r>
            <a:endParaRPr lang="en-US" dirty="0"/>
          </a:p>
          <a:p>
            <a:pPr lvl="0"/>
            <a:r>
              <a:rPr lang="en-CA" sz="2200" b="1" dirty="0"/>
              <a:t>Feel more confident in addressing more challenging communication situations with patients, families, and colleagues</a:t>
            </a:r>
            <a:endParaRPr lang="en-US" sz="2200" b="1" dirty="0"/>
          </a:p>
          <a:p>
            <a:pPr lvl="0"/>
            <a:r>
              <a:rPr lang="en-CA" sz="2200" b="1" dirty="0"/>
              <a:t>Describe and utilize a various communication skill sets during their training and future practice</a:t>
            </a:r>
            <a:endParaRPr lang="en-US" sz="2200" b="1" dirty="0"/>
          </a:p>
          <a:p>
            <a:pPr lvl="0"/>
            <a:r>
              <a:rPr lang="en-CA" dirty="0"/>
              <a:t>List communication strategies that will better facilitate interactions in the following situations:</a:t>
            </a:r>
            <a:endParaRPr lang="en-US" dirty="0"/>
          </a:p>
          <a:p>
            <a:pPr lvl="1"/>
            <a:r>
              <a:rPr lang="en-CA" dirty="0"/>
              <a:t>Breaking bad news to patients and families</a:t>
            </a:r>
            <a:endParaRPr lang="en-US" dirty="0"/>
          </a:p>
          <a:p>
            <a:pPr lvl="1"/>
            <a:r>
              <a:rPr lang="en-CA" dirty="0"/>
              <a:t>Disclosure of medical error (and near-misses) and apology</a:t>
            </a:r>
            <a:endParaRPr lang="en-US" dirty="0"/>
          </a:p>
          <a:p>
            <a:pPr lvl="1"/>
            <a:r>
              <a:rPr lang="en-CA" sz="2200" b="1" dirty="0"/>
              <a:t>Communication challenges </a:t>
            </a:r>
            <a:endParaRPr lang="en-US" sz="2200" b="1" dirty="0"/>
          </a:p>
          <a:p>
            <a:pPr lvl="2"/>
            <a:r>
              <a:rPr lang="en-CA" sz="2200" b="1" dirty="0"/>
              <a:t>with colleagues and other staff (failure to fulfill one’s duties, engagement in inappropriate behaviours)</a:t>
            </a:r>
            <a:endParaRPr lang="en-US" sz="2200" b="1" dirty="0"/>
          </a:p>
          <a:p>
            <a:pPr lvl="2"/>
            <a:r>
              <a:rPr lang="en-CA" dirty="0"/>
              <a:t>with families (differences in care wishes, leaving AMA)</a:t>
            </a:r>
            <a:endParaRPr lang="en-US" dirty="0"/>
          </a:p>
          <a:p>
            <a:pPr lvl="1"/>
            <a:r>
              <a:rPr lang="en-CA" dirty="0"/>
              <a:t>Discussion around end of life care including DNR planning</a:t>
            </a:r>
            <a:endParaRPr lang="en-US" dirty="0"/>
          </a:p>
          <a:p>
            <a:pPr lvl="1"/>
            <a:r>
              <a:rPr lang="en-CA" dirty="0"/>
              <a:t>Cultural competency (how to recognize and acknowledge differences in cultural beliefs/values, non-traditional medicine, how to interact with translation services, </a:t>
            </a:r>
            <a:r>
              <a:rPr lang="en-CA" dirty="0" err="1"/>
              <a:t>etc</a:t>
            </a:r>
            <a:r>
              <a:rPr lang="en-CA" dirty="0"/>
              <a:t>)</a:t>
            </a:r>
            <a:endParaRPr lang="en-US" dirty="0"/>
          </a:p>
          <a:p>
            <a:pPr lvl="1"/>
            <a:r>
              <a:rPr lang="en-CA" dirty="0"/>
              <a:t>Communication with adolescents and adolescent issues including sex/sexuality, transgender medicine, addressing obesity, and tips on motivational interviewing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0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Strategies – 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person, where able</a:t>
            </a:r>
          </a:p>
          <a:p>
            <a:r>
              <a:rPr lang="en-US" dirty="0" smtClean="0"/>
              <a:t>Identify common goals</a:t>
            </a:r>
          </a:p>
          <a:p>
            <a:pPr lvl="1"/>
            <a:r>
              <a:rPr lang="en-US" dirty="0" smtClean="0"/>
              <a:t>Optimal patient care</a:t>
            </a:r>
          </a:p>
          <a:p>
            <a:pPr lvl="1"/>
            <a:r>
              <a:rPr lang="en-US" dirty="0" smtClean="0"/>
              <a:t>Reducing uncertainty</a:t>
            </a:r>
          </a:p>
          <a:p>
            <a:r>
              <a:rPr lang="en-US" dirty="0" smtClean="0"/>
              <a:t>Being clear with limitations (i.e. your boundaries for safety and/or knowledge)</a:t>
            </a:r>
          </a:p>
          <a:p>
            <a:r>
              <a:rPr lang="en-US" dirty="0" smtClean="0"/>
              <a:t>Keep communication lines open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0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542200"/>
                </a:solidFill>
              </a:rPr>
              <a:t> </a:t>
            </a:r>
            <a:fld id="{588D48F6-6990-4BE6-A7E8-74BC4AAC0F54}" type="slidenum">
              <a:rPr lang="en-US" altLang="en-US" sz="100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r>
              <a:rPr lang="en-US" altLang="en-US" sz="100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420938" y="630238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ヒラギノ角ゴ Pro W3" pitchFamily="127" charset="-128"/>
              </a:rPr>
              <a:t>Tools &amp; Strategies Summary</a:t>
            </a:r>
          </a:p>
        </p:txBody>
      </p:sp>
      <p:sp>
        <p:nvSpPr>
          <p:cNvPr id="901123" name="Rectangle 3"/>
          <p:cNvSpPr>
            <a:spLocks noChangeArrowheads="1"/>
          </p:cNvSpPr>
          <p:nvPr/>
        </p:nvSpPr>
        <p:spPr bwMode="auto">
          <a:xfrm>
            <a:off x="4876800" y="1600200"/>
            <a:ext cx="2895600" cy="5257800"/>
          </a:xfrm>
          <a:prstGeom prst="rect">
            <a:avLst/>
          </a:prstGeom>
          <a:solidFill>
            <a:srgbClr val="F5EE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0"/>
          <a:lstStyle/>
          <a:p>
            <a:pPr algn="ctr" defTabSz="91440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B2B2B2"/>
              </a:buClr>
              <a:buSzPct val="90000"/>
              <a:defRPr/>
            </a:pPr>
            <a:r>
              <a:rPr lang="en-US" sz="2000" b="1" dirty="0">
                <a:solidFill>
                  <a:srgbClr val="000000"/>
                </a:solidFill>
                <a:ea typeface="ヒラギノ角ゴ Pro W3" pitchFamily="127" charset="-128"/>
              </a:rPr>
              <a:t>TOOLS and STRATEGIES</a:t>
            </a:r>
          </a:p>
          <a:p>
            <a:pPr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B2B2B2"/>
              </a:buClr>
              <a:buSzPct val="90000"/>
              <a:defRPr/>
            </a:pPr>
            <a:r>
              <a:rPr lang="en-US" sz="1600" dirty="0">
                <a:solidFill>
                  <a:srgbClr val="000000"/>
                </a:solidFill>
                <a:ea typeface="ヒラギノ角ゴ Pro W3" pitchFamily="127" charset="-128"/>
              </a:rPr>
              <a:t>Communication</a:t>
            </a:r>
          </a:p>
          <a:p>
            <a:pPr marL="685800"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ヒラギノ角ゴ Pro W3" pitchFamily="127" charset="-128"/>
              </a:rPr>
              <a:t>SBAR</a:t>
            </a:r>
          </a:p>
          <a:p>
            <a:pPr marL="685800"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ヒラギノ角ゴ Pro W3" pitchFamily="127" charset="-128"/>
              </a:rPr>
              <a:t>Call-Out</a:t>
            </a:r>
          </a:p>
          <a:p>
            <a:pPr marL="685800"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ヒラギノ角ゴ Pro W3" pitchFamily="127" charset="-128"/>
              </a:rPr>
              <a:t>Check-Back</a:t>
            </a:r>
          </a:p>
          <a:p>
            <a:pPr marL="685800"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ヒラギノ角ゴ Pro W3" pitchFamily="127" charset="-128"/>
              </a:rPr>
              <a:t>Handoff</a:t>
            </a:r>
          </a:p>
          <a:p>
            <a:pPr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defRPr/>
            </a:pPr>
            <a:r>
              <a:rPr lang="en-US" sz="1600" dirty="0">
                <a:solidFill>
                  <a:srgbClr val="000000"/>
                </a:solidFill>
                <a:ea typeface="ヒラギノ角ゴ Pro W3" pitchFamily="127" charset="-128"/>
              </a:rPr>
              <a:t>Leading Teams</a:t>
            </a:r>
          </a:p>
          <a:p>
            <a:pPr marL="685800"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ヒラギノ角ゴ Pro W3" pitchFamily="127" charset="-128"/>
              </a:rPr>
              <a:t>Brief</a:t>
            </a:r>
          </a:p>
          <a:p>
            <a:pPr marL="685800"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ヒラギノ角ゴ Pro W3" pitchFamily="127" charset="-128"/>
              </a:rPr>
              <a:t>Huddle </a:t>
            </a:r>
          </a:p>
          <a:p>
            <a:pPr marL="685800"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ヒラギノ角ゴ Pro W3" pitchFamily="127" charset="-128"/>
              </a:rPr>
              <a:t>Debrief</a:t>
            </a:r>
          </a:p>
          <a:p>
            <a:pPr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defRPr/>
            </a:pPr>
            <a:r>
              <a:rPr lang="en-US" sz="1600" dirty="0">
                <a:solidFill>
                  <a:srgbClr val="000000"/>
                </a:solidFill>
                <a:ea typeface="ヒラギノ角ゴ Pro W3" pitchFamily="127" charset="-128"/>
              </a:rPr>
              <a:t>Situation Monitoring</a:t>
            </a:r>
          </a:p>
          <a:p>
            <a:pPr marL="685800"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ヒラギノ角ゴ Pro W3" pitchFamily="127" charset="-128"/>
              </a:rPr>
              <a:t>STEP</a:t>
            </a:r>
          </a:p>
          <a:p>
            <a:pPr marL="685800"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ヒラギノ角ゴ Pro W3" pitchFamily="127" charset="-128"/>
              </a:rPr>
              <a:t>I’M SAFE</a:t>
            </a:r>
          </a:p>
          <a:p>
            <a:pPr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defRPr/>
            </a:pPr>
            <a:r>
              <a:rPr lang="en-US" sz="1600" dirty="0">
                <a:solidFill>
                  <a:srgbClr val="000000"/>
                </a:solidFill>
                <a:ea typeface="ヒラギノ角ゴ Pro W3" pitchFamily="127" charset="-128"/>
              </a:rPr>
              <a:t>Mutual Support</a:t>
            </a:r>
          </a:p>
          <a:p>
            <a:pPr marL="685800"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ヒラギノ角ゴ Pro W3" pitchFamily="127" charset="-128"/>
              </a:rPr>
              <a:t>Task Assistance</a:t>
            </a:r>
          </a:p>
          <a:p>
            <a:pPr marL="685800"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ヒラギノ角ゴ Pro W3" pitchFamily="127" charset="-128"/>
              </a:rPr>
              <a:t>Feedback</a:t>
            </a:r>
          </a:p>
          <a:p>
            <a:pPr marL="685800"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ヒラギノ角ゴ Pro W3" pitchFamily="127" charset="-128"/>
              </a:rPr>
              <a:t>Assertive Statement</a:t>
            </a:r>
          </a:p>
          <a:p>
            <a:pPr marL="685800"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ヒラギノ角ゴ Pro W3" pitchFamily="127" charset="-128"/>
              </a:rPr>
              <a:t>Two-Challenge Rule</a:t>
            </a:r>
          </a:p>
          <a:p>
            <a:pPr marL="685800"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ヒラギノ角ゴ Pro W3" pitchFamily="127" charset="-128"/>
              </a:rPr>
              <a:t>CUS</a:t>
            </a:r>
          </a:p>
          <a:p>
            <a:pPr marL="685800" lvl="1" indent="-228600" defTabSz="9144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ヒラギノ角ゴ Pro W3" pitchFamily="127" charset="-128"/>
              </a:rPr>
              <a:t>DESC Script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772400" y="1600201"/>
            <a:ext cx="2895600" cy="5292725"/>
          </a:xfrm>
          <a:prstGeom prst="rect">
            <a:avLst/>
          </a:prstGeom>
          <a:solidFill>
            <a:srgbClr val="0174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2880"/>
          <a:lstStyle>
            <a:lvl1pPr marL="457200" indent="-27781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defTabSz="914400" eaLnBrk="1" fontAlgn="base" hangingPunct="1">
              <a:spcBef>
                <a:spcPct val="40000"/>
              </a:spcBef>
              <a:spcAft>
                <a:spcPts val="600"/>
              </a:spcAft>
              <a:buClr>
                <a:srgbClr val="B2B2B2"/>
              </a:buClr>
              <a:buSzPct val="90000"/>
            </a:pPr>
            <a:r>
              <a:rPr lang="en-US" altLang="en-US" sz="2000" b="1">
                <a:solidFill>
                  <a:srgbClr val="FFFFE1"/>
                </a:solidFill>
              </a:rPr>
              <a:t>OUTCOMES</a:t>
            </a:r>
          </a:p>
          <a:p>
            <a:pPr defTabSz="9144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FFE1"/>
              </a:buClr>
              <a:buSzPct val="90000"/>
              <a:buFont typeface="Wingdings" pitchFamily="2" charset="2"/>
              <a:buChar char="n"/>
            </a:pPr>
            <a:r>
              <a:rPr lang="en-US" altLang="en-US" sz="1600">
                <a:solidFill>
                  <a:srgbClr val="FFFFE1"/>
                </a:solidFill>
              </a:rPr>
              <a:t>Shared Mental Model</a:t>
            </a:r>
          </a:p>
          <a:p>
            <a:pPr defTabSz="914400" eaLnBrk="1" fontAlgn="base" hangingPunct="1">
              <a:lnSpc>
                <a:spcPct val="130000"/>
              </a:lnSpc>
              <a:spcBef>
                <a:spcPct val="40000"/>
              </a:spcBef>
              <a:spcAft>
                <a:spcPct val="0"/>
              </a:spcAft>
              <a:buClr>
                <a:srgbClr val="FFFFE1"/>
              </a:buClr>
              <a:buSzPct val="90000"/>
              <a:buFont typeface="Wingdings" pitchFamily="2" charset="2"/>
              <a:buChar char="n"/>
            </a:pPr>
            <a:r>
              <a:rPr lang="en-US" altLang="en-US" sz="1600">
                <a:solidFill>
                  <a:srgbClr val="FFFFE1"/>
                </a:solidFill>
              </a:rPr>
              <a:t>Adaptability</a:t>
            </a:r>
          </a:p>
          <a:p>
            <a:pPr defTabSz="914400" eaLnBrk="1" fontAlgn="base" hangingPunct="1">
              <a:lnSpc>
                <a:spcPct val="130000"/>
              </a:lnSpc>
              <a:spcBef>
                <a:spcPct val="40000"/>
              </a:spcBef>
              <a:spcAft>
                <a:spcPct val="0"/>
              </a:spcAft>
              <a:buClr>
                <a:srgbClr val="FFFFE1"/>
              </a:buClr>
              <a:buSzPct val="90000"/>
              <a:buFont typeface="Wingdings" pitchFamily="2" charset="2"/>
              <a:buChar char="n"/>
            </a:pPr>
            <a:r>
              <a:rPr lang="en-US" altLang="en-US" sz="1600">
                <a:solidFill>
                  <a:srgbClr val="FFFFE1"/>
                </a:solidFill>
              </a:rPr>
              <a:t>Team Orientation</a:t>
            </a:r>
          </a:p>
          <a:p>
            <a:pPr defTabSz="914400" eaLnBrk="1" fontAlgn="base" hangingPunct="1">
              <a:lnSpc>
                <a:spcPct val="130000"/>
              </a:lnSpc>
              <a:spcBef>
                <a:spcPct val="40000"/>
              </a:spcBef>
              <a:spcAft>
                <a:spcPct val="0"/>
              </a:spcAft>
              <a:buClr>
                <a:srgbClr val="FFFFE1"/>
              </a:buClr>
              <a:buSzPct val="90000"/>
              <a:buFont typeface="Wingdings" pitchFamily="2" charset="2"/>
              <a:buChar char="n"/>
            </a:pPr>
            <a:r>
              <a:rPr lang="en-US" altLang="en-US" sz="1600">
                <a:solidFill>
                  <a:srgbClr val="FFFFE1"/>
                </a:solidFill>
              </a:rPr>
              <a:t>Mutual Trust</a:t>
            </a:r>
          </a:p>
          <a:p>
            <a:pPr defTabSz="914400" eaLnBrk="1" fontAlgn="base" hangingPunct="1">
              <a:lnSpc>
                <a:spcPct val="130000"/>
              </a:lnSpc>
              <a:spcBef>
                <a:spcPct val="40000"/>
              </a:spcBef>
              <a:spcAft>
                <a:spcPct val="0"/>
              </a:spcAft>
              <a:buClr>
                <a:srgbClr val="FFFFE1"/>
              </a:buClr>
              <a:buSzPct val="90000"/>
              <a:buFont typeface="Wingdings" pitchFamily="2" charset="2"/>
              <a:buChar char="n"/>
            </a:pPr>
            <a:r>
              <a:rPr lang="en-US" altLang="en-US" sz="1600">
                <a:solidFill>
                  <a:srgbClr val="FFFFE1"/>
                </a:solidFill>
              </a:rPr>
              <a:t>Team Performance</a:t>
            </a:r>
          </a:p>
          <a:p>
            <a:pPr defTabSz="914400" eaLnBrk="1" fontAlgn="base" hangingPunct="1">
              <a:lnSpc>
                <a:spcPct val="130000"/>
              </a:lnSpc>
              <a:spcBef>
                <a:spcPct val="40000"/>
              </a:spcBef>
              <a:spcAft>
                <a:spcPct val="0"/>
              </a:spcAft>
              <a:buClr>
                <a:srgbClr val="FFFFE1"/>
              </a:buClr>
              <a:buSzPct val="90000"/>
              <a:buFont typeface="Wingdings" pitchFamily="2" charset="2"/>
              <a:buChar char="n"/>
            </a:pPr>
            <a:r>
              <a:rPr lang="en-US" altLang="en-US" sz="1600" i="1">
                <a:solidFill>
                  <a:srgbClr val="FFFFE1"/>
                </a:solidFill>
              </a:rPr>
              <a:t>Patient Safety!!</a:t>
            </a:r>
            <a:endParaRPr lang="en-US" altLang="en-US" sz="1600">
              <a:solidFill>
                <a:srgbClr val="FFFFE1"/>
              </a:solidFill>
            </a:endParaRPr>
          </a:p>
          <a:p>
            <a:pPr defTabSz="91440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n"/>
            </a:pPr>
            <a:endParaRPr lang="en-US" altLang="en-US" sz="1600">
              <a:solidFill>
                <a:srgbClr val="FFFFE1"/>
              </a:solidFill>
            </a:endParaRPr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00" y="1600201"/>
            <a:ext cx="3352800" cy="5292725"/>
          </a:xfrm>
          <a:solidFill>
            <a:srgbClr val="E1393E"/>
          </a:solidFill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/>
          <a:p>
            <a:pPr marL="344488" indent="-231775" algn="ctr" eaLnBrk="1" hangingPunct="1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en-US" sz="2000" b="1">
                <a:solidFill>
                  <a:schemeClr val="bg1"/>
                </a:solidFill>
                <a:ea typeface="ヒラギノ角ゴ Pro W3" pitchFamily="127" charset="-128"/>
              </a:rPr>
              <a:t>BARRIERS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Inconsistency in Team Membership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Lack of Time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Lack of Information Sharing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Hierarchy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Defensiveness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Conventional Thinking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Complacency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Varying Communication Styles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Conflict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Lack of Coordination and Followup With Coworkers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Distractions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Fatigue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Workload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Misinterpretation of Cues</a:t>
            </a:r>
          </a:p>
          <a:p>
            <a:pPr marL="344488" indent="-231775" eaLnBrk="1" hangingPunct="1"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Lack of Role Clarity</a:t>
            </a:r>
            <a:endParaRPr lang="en-US" altLang="en-US" sz="160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75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542200"/>
                </a:solidFill>
              </a:rPr>
              <a:t> </a:t>
            </a:r>
            <a:fld id="{402BB397-14E9-4DB7-B5D2-241F6CC35DAA}" type="slidenum">
              <a:rPr lang="en-US" altLang="en-US" sz="100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r>
              <a:rPr lang="en-US" altLang="en-US" sz="100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1843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46338" y="909638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Two-Challenge Rule </a:t>
            </a:r>
          </a:p>
        </p:txBody>
      </p:sp>
      <p:pic>
        <p:nvPicPr>
          <p:cNvPr id="18436" name="Picture 1029" descr="2challenge_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4" y="2311400"/>
            <a:ext cx="71278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1032" descr="alt=&quot;&quot;"/>
          <p:cNvGrpSpPr>
            <a:grpSpLocks/>
          </p:cNvGrpSpPr>
          <p:nvPr/>
        </p:nvGrpSpPr>
        <p:grpSpPr bwMode="auto">
          <a:xfrm>
            <a:off x="3049589" y="2376488"/>
            <a:ext cx="433387" cy="366712"/>
            <a:chOff x="961" y="1497"/>
            <a:chExt cx="273" cy="231"/>
          </a:xfrm>
        </p:grpSpPr>
        <p:sp>
          <p:nvSpPr>
            <p:cNvPr id="18441" name="Oval 1030"/>
            <p:cNvSpPr>
              <a:spLocks noChangeArrowheads="1"/>
            </p:cNvSpPr>
            <p:nvPr/>
          </p:nvSpPr>
          <p:spPr bwMode="auto">
            <a:xfrm>
              <a:off x="971" y="1520"/>
              <a:ext cx="192" cy="18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8442" name="Text Box 1031"/>
            <p:cNvSpPr txBox="1">
              <a:spLocks noChangeArrowheads="1"/>
            </p:cNvSpPr>
            <p:nvPr/>
          </p:nvSpPr>
          <p:spPr bwMode="auto">
            <a:xfrm>
              <a:off x="961" y="1497"/>
              <a:ext cx="2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8438" name="Group 1033" descr="alt=&quot;&quot;"/>
          <p:cNvGrpSpPr>
            <a:grpSpLocks/>
          </p:cNvGrpSpPr>
          <p:nvPr/>
        </p:nvGrpSpPr>
        <p:grpSpPr bwMode="auto">
          <a:xfrm>
            <a:off x="6630989" y="2381251"/>
            <a:ext cx="433387" cy="366713"/>
            <a:chOff x="961" y="1497"/>
            <a:chExt cx="273" cy="231"/>
          </a:xfrm>
        </p:grpSpPr>
        <p:sp>
          <p:nvSpPr>
            <p:cNvPr id="18439" name="Oval 1034"/>
            <p:cNvSpPr>
              <a:spLocks noChangeArrowheads="1"/>
            </p:cNvSpPr>
            <p:nvPr/>
          </p:nvSpPr>
          <p:spPr bwMode="auto">
            <a:xfrm>
              <a:off x="971" y="1520"/>
              <a:ext cx="192" cy="18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8440" name="Text Box 1035"/>
            <p:cNvSpPr txBox="1">
              <a:spLocks noChangeArrowheads="1"/>
            </p:cNvSpPr>
            <p:nvPr/>
          </p:nvSpPr>
          <p:spPr bwMode="auto">
            <a:xfrm>
              <a:off x="961" y="1497"/>
              <a:ext cx="2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2712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542200"/>
                </a:solidFill>
              </a:rPr>
              <a:t> </a:t>
            </a:r>
            <a:fld id="{06BF4D13-3CB0-48BC-B285-2EEF75AF40FC}" type="slidenum">
              <a:rPr lang="en-US" altLang="en-US" sz="100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r>
              <a:rPr lang="en-US" altLang="en-US" sz="100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Two-Challenge Rule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903414"/>
            <a:ext cx="7772400" cy="3482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ea typeface="ヒラギノ角ゴ Pro W3" pitchFamily="127" charset="-128"/>
              </a:rPr>
              <a:t>Invoked when an initial assertion is ignored…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It is your </a:t>
            </a:r>
            <a:r>
              <a:rPr lang="en-US" altLang="en-US" i="1" dirty="0" smtClean="0">
                <a:solidFill>
                  <a:schemeClr val="accent2"/>
                </a:solidFill>
                <a:ea typeface="ヒラギノ角ゴ Pro W3" pitchFamily="127" charset="-128"/>
              </a:rPr>
              <a:t>responsibility</a:t>
            </a:r>
            <a:r>
              <a:rPr lang="en-US" altLang="en-US" dirty="0" smtClean="0">
                <a:ea typeface="ヒラギノ角ゴ Pro W3" pitchFamily="127" charset="-128"/>
              </a:rPr>
              <a:t> to assertively voice your</a:t>
            </a:r>
            <a:r>
              <a:rPr lang="en-US" altLang="en-US" dirty="0" smtClean="0">
                <a:solidFill>
                  <a:srgbClr val="008000"/>
                </a:solidFill>
                <a:ea typeface="ヒラギノ角ゴ Pro W3" pitchFamily="127" charset="-128"/>
              </a:rPr>
              <a:t> </a:t>
            </a:r>
            <a:r>
              <a:rPr lang="en-US" altLang="en-US" dirty="0" smtClean="0">
                <a:ea typeface="ヒラギノ角ゴ Pro W3" pitchFamily="127" charset="-128"/>
              </a:rPr>
              <a:t>concern at least </a:t>
            </a:r>
            <a:r>
              <a:rPr lang="en-US" altLang="en-US" i="1" dirty="0" smtClean="0">
                <a:solidFill>
                  <a:schemeClr val="accent2"/>
                </a:solidFill>
                <a:ea typeface="ヒラギノ角ゴ Pro W3" pitchFamily="127" charset="-128"/>
              </a:rPr>
              <a:t>two times</a:t>
            </a:r>
            <a:r>
              <a:rPr lang="en-US" altLang="en-US" dirty="0" smtClean="0">
                <a:ea typeface="ヒラギノ角ゴ Pro W3" pitchFamily="127" charset="-128"/>
              </a:rPr>
              <a:t> to ensure that</a:t>
            </a:r>
            <a:r>
              <a:rPr lang="en-US" altLang="en-US" dirty="0" smtClean="0">
                <a:solidFill>
                  <a:srgbClr val="008000"/>
                </a:solidFill>
                <a:ea typeface="ヒラギノ角ゴ Pro W3" pitchFamily="127" charset="-128"/>
              </a:rPr>
              <a:t> </a:t>
            </a:r>
            <a:r>
              <a:rPr lang="en-US" altLang="en-US" dirty="0" smtClean="0">
                <a:ea typeface="ヒラギノ角ゴ Pro W3" pitchFamily="127" charset="-128"/>
              </a:rPr>
              <a:t>it has </a:t>
            </a:r>
            <a:br>
              <a:rPr lang="en-US" altLang="en-US" dirty="0" smtClean="0">
                <a:ea typeface="ヒラギノ角ゴ Pro W3" pitchFamily="127" charset="-128"/>
              </a:rPr>
            </a:br>
            <a:r>
              <a:rPr lang="en-US" altLang="en-US" dirty="0" smtClean="0">
                <a:ea typeface="ヒラギノ角ゴ Pro W3" pitchFamily="127" charset="-128"/>
              </a:rPr>
              <a:t>been heard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The member being challenged must acknowledge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If the outcome is still not acceptable</a:t>
            </a:r>
          </a:p>
          <a:p>
            <a:pPr lvl="1" eaLnBrk="1" hangingPunct="1"/>
            <a:r>
              <a:rPr lang="en-US" altLang="en-US" dirty="0" smtClean="0">
                <a:ea typeface="ヒラギノ角ゴ Pro W3" pitchFamily="127" charset="-128"/>
              </a:rPr>
              <a:t>Take a stronger course of action</a:t>
            </a:r>
          </a:p>
          <a:p>
            <a:pPr lvl="1" eaLnBrk="1" hangingPunct="1"/>
            <a:r>
              <a:rPr lang="en-US" altLang="en-US" dirty="0" smtClean="0">
                <a:ea typeface="ヒラギノ角ゴ Pro W3" pitchFamily="127" charset="-128"/>
              </a:rPr>
              <a:t> Use supervisor or chain of command</a:t>
            </a:r>
          </a:p>
        </p:txBody>
      </p:sp>
    </p:spTree>
    <p:extLst>
      <p:ext uri="{BB962C8B-B14F-4D97-AF65-F5344CB8AC3E}">
        <p14:creationId xmlns:p14="http://schemas.microsoft.com/office/powerpoint/2010/main" val="119794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542200"/>
                </a:solidFill>
              </a:rPr>
              <a:t> </a:t>
            </a:r>
            <a:fld id="{7DCC3CA2-4DE9-48B6-A8C3-4503408F4F41}" type="slidenum">
              <a:rPr lang="en-US" altLang="en-US" sz="100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r>
              <a:rPr lang="en-US" altLang="en-US" sz="100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Two-Challenge Rule cont.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28914" y="2190750"/>
            <a:ext cx="6734175" cy="35433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dirty="0" smtClean="0"/>
              <a:t>Empower any team member to </a:t>
            </a:r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en-US" dirty="0" smtClean="0">
                <a:solidFill>
                  <a:srgbClr val="E1393E"/>
                </a:solidFill>
              </a:rPr>
              <a:t>stop the line</a:t>
            </a:r>
            <a:r>
              <a:rPr lang="en-US" dirty="0" smtClean="0">
                <a:solidFill>
                  <a:schemeClr val="accent2"/>
                </a:solidFill>
              </a:rPr>
              <a:t>”</a:t>
            </a:r>
            <a:r>
              <a:rPr lang="en-US" dirty="0" smtClean="0"/>
              <a:t> if he or she senses or discovers a breach of safety.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dirty="0" smtClean="0"/>
              <a:t>This is an action never to be taken lightly, but it requires immediate cessation of the process and resolution of the safety issue.</a:t>
            </a:r>
          </a:p>
        </p:txBody>
      </p:sp>
    </p:spTree>
    <p:extLst>
      <p:ext uri="{BB962C8B-B14F-4D97-AF65-F5344CB8AC3E}">
        <p14:creationId xmlns:p14="http://schemas.microsoft.com/office/powerpoint/2010/main" val="276775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542200"/>
                </a:solidFill>
              </a:rPr>
              <a:t> </a:t>
            </a:r>
            <a:fld id="{B135D1E3-3B5B-4C43-97B7-572DD6943B55}" type="slidenum">
              <a:rPr lang="en-US" altLang="en-US" sz="100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r>
              <a:rPr lang="en-US" altLang="en-US" sz="1000">
                <a:solidFill>
                  <a:srgbClr val="542200"/>
                </a:solidFill>
              </a:rPr>
              <a:t>  </a:t>
            </a:r>
          </a:p>
        </p:txBody>
      </p:sp>
      <p:pic>
        <p:nvPicPr>
          <p:cNvPr id="23555" name="Picture 9" descr="conflict_resolution_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9" y="1965325"/>
            <a:ext cx="268922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2188" y="631825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ヒラギノ角ゴ Pro W3" pitchFamily="127" charset="-128"/>
              </a:rPr>
              <a:t>Conflict in Teams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3843338"/>
            <a:ext cx="4114800" cy="24685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000">
              <a:ea typeface="ヒラギノ角ゴ Pro W3" pitchFamily="127" charset="-128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>
                <a:ea typeface="ヒラギノ角ゴ Pro W3" pitchFamily="127" charset="-128"/>
              </a:rPr>
              <a:t>Informational Conflict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>
                <a:ea typeface="ヒラギノ角ゴ Pro W3" pitchFamily="127" charset="-128"/>
              </a:rPr>
              <a:t>(We have different information!)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000">
              <a:ea typeface="ヒラギノ角ゴ Pro W3" pitchFamily="127" charset="-128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000">
              <a:ea typeface="ヒラギノ角ゴ Pro W3" pitchFamily="127" charset="-128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000">
              <a:ea typeface="ヒラギノ角ゴ Pro W3" pitchFamily="127" charset="-128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>
                <a:ea typeface="ヒラギノ角ゴ Pro W3" pitchFamily="127" charset="-128"/>
              </a:rPr>
              <a:t>Two-Challenge Rule</a:t>
            </a:r>
          </a:p>
        </p:txBody>
      </p:sp>
      <p:sp>
        <p:nvSpPr>
          <p:cNvPr id="235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76989" y="2776539"/>
            <a:ext cx="4137025" cy="3273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000">
              <a:ea typeface="ヒラギノ角ゴ Pro W3" pitchFamily="127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000">
              <a:ea typeface="ヒラギノ角ゴ Pro W3" pitchFamily="127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000">
              <a:ea typeface="ヒラギノ角ゴ Pro W3" pitchFamily="127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000">
              <a:ea typeface="ヒラギノ角ゴ Pro W3" pitchFamily="127" charset="-128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>
                <a:ea typeface="ヒラギノ角ゴ Pro W3" pitchFamily="127" charset="-128"/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>
                <a:ea typeface="ヒラギノ角ゴ Pro W3" pitchFamily="127" charset="-128"/>
              </a:rPr>
              <a:t>Interpersonal Conflict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>
                <a:ea typeface="ヒラギノ角ゴ Pro W3" pitchFamily="127" charset="-128"/>
              </a:rPr>
              <a:t>(Hostile and harassing behavior)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000">
              <a:ea typeface="ヒラギノ角ゴ Pro W3" pitchFamily="127" charset="-128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000">
              <a:ea typeface="ヒラギノ角ゴ Pro W3" pitchFamily="127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000">
              <a:ea typeface="ヒラギノ角ゴ Pro W3" pitchFamily="127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>
                <a:ea typeface="ヒラギノ角ゴ Pro W3" pitchFamily="127" charset="-128"/>
              </a:rPr>
              <a:t>DESC Script</a:t>
            </a:r>
          </a:p>
        </p:txBody>
      </p:sp>
      <p:sp>
        <p:nvSpPr>
          <p:cNvPr id="23559" name="Line 5" descr="alt=&quot;&quot;"/>
          <p:cNvSpPr>
            <a:spLocks noChangeShapeType="1"/>
          </p:cNvSpPr>
          <p:nvPr/>
        </p:nvSpPr>
        <p:spPr bwMode="auto">
          <a:xfrm>
            <a:off x="4495800" y="4867276"/>
            <a:ext cx="0" cy="542925"/>
          </a:xfrm>
          <a:prstGeom prst="line">
            <a:avLst/>
          </a:prstGeom>
          <a:noFill/>
          <a:ln w="127000">
            <a:solidFill>
              <a:srgbClr val="E1393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ヒラギノ角ゴ Pro W3" pitchFamily="127" charset="-128"/>
            </a:endParaRPr>
          </a:p>
        </p:txBody>
      </p:sp>
      <p:sp>
        <p:nvSpPr>
          <p:cNvPr id="23560" name="Line 6" descr="alt=&quot;&quot;"/>
          <p:cNvSpPr>
            <a:spLocks noChangeShapeType="1"/>
          </p:cNvSpPr>
          <p:nvPr/>
        </p:nvSpPr>
        <p:spPr bwMode="auto">
          <a:xfrm flipH="1">
            <a:off x="7981950" y="4867275"/>
            <a:ext cx="457200" cy="592138"/>
          </a:xfrm>
          <a:prstGeom prst="line">
            <a:avLst/>
          </a:prstGeom>
          <a:noFill/>
          <a:ln w="127000">
            <a:solidFill>
              <a:srgbClr val="E1393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ヒラギノ角ゴ Pro W3" pitchFamily="127" charset="-128"/>
            </a:endParaRPr>
          </a:p>
        </p:txBody>
      </p:sp>
      <p:grpSp>
        <p:nvGrpSpPr>
          <p:cNvPr id="23561" name="Group 15" descr="Informational Conflict Image"/>
          <p:cNvGrpSpPr>
            <a:grpSpLocks/>
          </p:cNvGrpSpPr>
          <p:nvPr/>
        </p:nvGrpSpPr>
        <p:grpSpPr bwMode="auto">
          <a:xfrm>
            <a:off x="3146426" y="1541464"/>
            <a:ext cx="2697163" cy="2503487"/>
            <a:chOff x="687" y="944"/>
            <a:chExt cx="1699" cy="1577"/>
          </a:xfrm>
        </p:grpSpPr>
        <p:pic>
          <p:nvPicPr>
            <p:cNvPr id="23563" name="Picture 10" descr="cognative_conflict_circ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" y="1232"/>
              <a:ext cx="1699" cy="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4" name="AutoShape 11"/>
            <p:cNvSpPr>
              <a:spLocks noChangeArrowheads="1"/>
            </p:cNvSpPr>
            <p:nvPr/>
          </p:nvSpPr>
          <p:spPr bwMode="auto">
            <a:xfrm>
              <a:off x="1905" y="987"/>
              <a:ext cx="379" cy="288"/>
            </a:xfrm>
            <a:prstGeom prst="wedgeRectCallout">
              <a:avLst>
                <a:gd name="adj1" fmla="val -45250"/>
                <a:gd name="adj2" fmla="val 8888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65" name="AutoShape 12"/>
            <p:cNvSpPr>
              <a:spLocks noChangeArrowheads="1"/>
            </p:cNvSpPr>
            <p:nvPr/>
          </p:nvSpPr>
          <p:spPr bwMode="auto">
            <a:xfrm>
              <a:off x="1035" y="944"/>
              <a:ext cx="379" cy="288"/>
            </a:xfrm>
            <a:prstGeom prst="wedgeRectCallout">
              <a:avLst>
                <a:gd name="adj1" fmla="val 25199"/>
                <a:gd name="adj2" fmla="val 8923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66" name="Rectangle 13"/>
            <p:cNvSpPr>
              <a:spLocks noChangeArrowheads="1"/>
            </p:cNvSpPr>
            <p:nvPr/>
          </p:nvSpPr>
          <p:spPr bwMode="auto">
            <a:xfrm>
              <a:off x="1131" y="1013"/>
              <a:ext cx="144" cy="13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67" name="Oval 14"/>
            <p:cNvSpPr>
              <a:spLocks noChangeArrowheads="1"/>
            </p:cNvSpPr>
            <p:nvPr/>
          </p:nvSpPr>
          <p:spPr bwMode="auto">
            <a:xfrm>
              <a:off x="2006" y="1051"/>
              <a:ext cx="181" cy="1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562" name="Line 5" descr="alt=&quot;&quot;"/>
          <p:cNvSpPr>
            <a:spLocks noChangeShapeType="1"/>
          </p:cNvSpPr>
          <p:nvPr/>
        </p:nvSpPr>
        <p:spPr bwMode="auto">
          <a:xfrm>
            <a:off x="5676901" y="4867275"/>
            <a:ext cx="511175" cy="592138"/>
          </a:xfrm>
          <a:prstGeom prst="line">
            <a:avLst/>
          </a:prstGeom>
          <a:noFill/>
          <a:ln w="127000">
            <a:solidFill>
              <a:srgbClr val="E1393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0729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542200"/>
                </a:solidFill>
              </a:rPr>
              <a:t> </a:t>
            </a:r>
            <a:fld id="{9B01F0CE-9D24-410D-954A-F9DCBF33DE83}" type="slidenum">
              <a:rPr lang="en-US" altLang="en-US" sz="100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r>
              <a:rPr lang="en-US" altLang="en-US" sz="100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ヒラギノ角ゴ Pro W3" pitchFamily="127" charset="-128"/>
              </a:rPr>
              <a:t>Conflict Resolution</a:t>
            </a:r>
            <a:br>
              <a:rPr lang="en-US" altLang="en-US" sz="3200">
                <a:ea typeface="ヒラギノ角ゴ Pro W3" pitchFamily="127" charset="-128"/>
              </a:rPr>
            </a:br>
            <a:r>
              <a:rPr lang="en-US" altLang="en-US" sz="2800">
                <a:ea typeface="ヒラギノ角ゴ Pro W3" pitchFamily="127" charset="-128"/>
              </a:rPr>
              <a:t>DESC Script</a:t>
            </a:r>
            <a:r>
              <a:rPr lang="en-US" altLang="en-US" sz="3200">
                <a:ea typeface="ヒラギノ角ゴ Pro W3" pitchFamily="127" charset="-128"/>
              </a:rPr>
              <a:t>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2103438"/>
            <a:ext cx="6908800" cy="42973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b="1" smtClean="0">
                <a:ea typeface="ヒラギノ角ゴ Pro W3" pitchFamily="127" charset="-128"/>
              </a:rPr>
              <a:t>A constructive approach for </a:t>
            </a:r>
            <a:br>
              <a:rPr lang="en-US" altLang="en-US" b="1" smtClean="0">
                <a:ea typeface="ヒラギノ角ゴ Pro W3" pitchFamily="127" charset="-128"/>
              </a:rPr>
            </a:br>
            <a:r>
              <a:rPr lang="en-US" altLang="en-US" b="1" smtClean="0">
                <a:ea typeface="ヒラギノ角ゴ Pro W3" pitchFamily="127" charset="-128"/>
              </a:rPr>
              <a:t>managing and resolving conflict</a:t>
            </a:r>
          </a:p>
          <a:p>
            <a:pPr marL="287338" lvl="1" indent="0" eaLnBrk="1" hangingPunct="1">
              <a:lnSpc>
                <a:spcPct val="90000"/>
              </a:lnSpc>
              <a:buNone/>
            </a:pPr>
            <a:r>
              <a:rPr lang="en-US" altLang="en-US" sz="3200">
                <a:solidFill>
                  <a:srgbClr val="E1393E"/>
                </a:solidFill>
                <a:ea typeface="ヒラギノ角ゴ Pro W3" pitchFamily="127" charset="-128"/>
              </a:rPr>
              <a:t>D</a:t>
            </a:r>
            <a:r>
              <a:rPr lang="en-US" altLang="en-US" sz="2000">
                <a:ea typeface="ヒラギノ角ゴ Pro W3" pitchFamily="127" charset="-128"/>
                <a:cs typeface="Arial" pitchFamily="34" charset="0"/>
              </a:rPr>
              <a:t>—</a:t>
            </a:r>
            <a:r>
              <a:rPr lang="en-US" altLang="en-US" sz="2000" b="1">
                <a:ea typeface="ヒラギノ角ゴ Pro W3" pitchFamily="127" charset="-128"/>
              </a:rPr>
              <a:t>Describe </a:t>
            </a:r>
            <a:r>
              <a:rPr lang="en-US" altLang="en-US" sz="2000">
                <a:ea typeface="ヒラギノ角ゴ Pro W3" pitchFamily="127" charset="-128"/>
              </a:rPr>
              <a:t>the specific situation </a:t>
            </a:r>
          </a:p>
          <a:p>
            <a:pPr marL="287338" lvl="1" indent="0" eaLnBrk="1" hangingPunct="1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altLang="en-US" sz="3200">
                <a:solidFill>
                  <a:srgbClr val="E1393E"/>
                </a:solidFill>
                <a:ea typeface="ヒラギノ角ゴ Pro W3" pitchFamily="127" charset="-128"/>
              </a:rPr>
              <a:t>E</a:t>
            </a:r>
            <a:r>
              <a:rPr lang="en-US" altLang="en-US" sz="2000">
                <a:ea typeface="ヒラギノ角ゴ Pro W3" pitchFamily="127" charset="-128"/>
                <a:cs typeface="Arial" pitchFamily="34" charset="0"/>
              </a:rPr>
              <a:t>—</a:t>
            </a:r>
            <a:r>
              <a:rPr lang="en-US" altLang="en-US" sz="2000" b="1">
                <a:ea typeface="ヒラギノ角ゴ Pro W3" pitchFamily="127" charset="-128"/>
              </a:rPr>
              <a:t>Express </a:t>
            </a:r>
            <a:r>
              <a:rPr lang="en-US" altLang="en-US" sz="2000">
                <a:ea typeface="ヒラギノ角ゴ Pro W3" pitchFamily="127" charset="-128"/>
              </a:rPr>
              <a:t>your concerns about the action</a:t>
            </a:r>
          </a:p>
          <a:p>
            <a:pPr marL="287338" lvl="1" indent="0" eaLnBrk="1" hangingPunct="1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altLang="en-US" sz="3200">
                <a:solidFill>
                  <a:srgbClr val="E1393E"/>
                </a:solidFill>
                <a:ea typeface="ヒラギノ角ゴ Pro W3" pitchFamily="127" charset="-128"/>
              </a:rPr>
              <a:t>S</a:t>
            </a:r>
            <a:r>
              <a:rPr lang="en-US" altLang="en-US" sz="2000">
                <a:ea typeface="ヒラギノ角ゴ Pro W3" pitchFamily="127" charset="-128"/>
                <a:cs typeface="Arial" pitchFamily="34" charset="0"/>
              </a:rPr>
              <a:t>—</a:t>
            </a:r>
            <a:r>
              <a:rPr lang="en-US" altLang="en-US" sz="2000" b="1">
                <a:ea typeface="ヒラギノ角ゴ Pro W3" pitchFamily="127" charset="-128"/>
              </a:rPr>
              <a:t>Suggest </a:t>
            </a:r>
            <a:r>
              <a:rPr lang="en-US" altLang="en-US" sz="2000">
                <a:ea typeface="ヒラギノ角ゴ Pro W3" pitchFamily="127" charset="-128"/>
              </a:rPr>
              <a:t>other alternatives</a:t>
            </a:r>
          </a:p>
          <a:p>
            <a:pPr marL="287338" lvl="1" indent="0" eaLnBrk="1" hangingPunct="1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altLang="en-US" sz="3200">
                <a:solidFill>
                  <a:srgbClr val="E1393E"/>
                </a:solidFill>
                <a:ea typeface="ヒラギノ角ゴ Pro W3" pitchFamily="127" charset="-128"/>
              </a:rPr>
              <a:t>C</a:t>
            </a:r>
            <a:r>
              <a:rPr lang="en-US" altLang="en-US" sz="2000">
                <a:ea typeface="ヒラギノ角ゴ Pro W3" pitchFamily="127" charset="-128"/>
                <a:cs typeface="Arial" pitchFamily="34" charset="0"/>
              </a:rPr>
              <a:t>—</a:t>
            </a:r>
            <a:r>
              <a:rPr lang="en-US" altLang="en-US" sz="2000" b="1">
                <a:ea typeface="ヒラギノ角ゴ Pro W3" pitchFamily="127" charset="-128"/>
              </a:rPr>
              <a:t>Consequences</a:t>
            </a:r>
            <a:r>
              <a:rPr lang="en-US" altLang="en-US" sz="2000">
                <a:ea typeface="ヒラギノ角ゴ Pro W3" pitchFamily="127" charset="-128"/>
              </a:rPr>
              <a:t> should be stated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7024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63D583CA99E4380FD90BEF2844F59" ma:contentTypeVersion="1" ma:contentTypeDescription="Create a new document." ma:contentTypeScope="" ma:versionID="699bae055a1e8931c291da037f70faf7">
  <xsd:schema xmlns:xsd="http://www.w3.org/2001/XMLSchema" xmlns:xs="http://www.w3.org/2001/XMLSchema" xmlns:p="http://schemas.microsoft.com/office/2006/metadata/properties" xmlns:ns2="64363997-0c13-49b8-b46b-f07224e7b222" xmlns:ns3="2790ce57-9b18-48fc-b7ac-961ec43137e6" targetNamespace="http://schemas.microsoft.com/office/2006/metadata/properties" ma:root="true" ma:fieldsID="5151cf35d01ee011026e8691f1aa48e8" ns2:_="" ns3:_="">
    <xsd:import namespace="64363997-0c13-49b8-b46b-f07224e7b222"/>
    <xsd:import namespace="2790ce57-9b18-48fc-b7ac-961ec43137e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63997-0c13-49b8-b46b-f07224e7b22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0ce57-9b18-48fc-b7ac-961ec43137e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DC9776242C74DADD6883C09E691C2" ma:contentTypeVersion="10" ma:contentTypeDescription="Create a new document." ma:contentTypeScope="" ma:versionID="ed54f8728458d922a6dbd74967c90a27">
  <xsd:schema xmlns:xsd="http://www.w3.org/2001/XMLSchema" xmlns:xs="http://www.w3.org/2001/XMLSchema" xmlns:p="http://schemas.microsoft.com/office/2006/metadata/properties" xmlns:ns2="9b7043b3-c677-4378-8192-02c346898fdf" targetNamespace="http://schemas.microsoft.com/office/2006/metadata/properties" ma:root="true" ma:fieldsID="be49ca0aad46679205950978fc47fd9e" ns2:_="">
    <xsd:import namespace="9b7043b3-c677-4378-8192-02c346898f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043b3-c677-4378-8192-02c346898fd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  <xsd:element name="_dlc_DocIdUrl" ma:index="9" nillable="true" ma:displayName="Document ID" ma:description="Permanent link to this document." ma:format="Hyperlink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11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b7043b3-c677-4378-8192-02c346898fdf">4UKQYHMNECZ5-387547310-2435</_dlc_DocId>
    <_dlc_DocIdUrl xmlns="9b7043b3-c677-4378-8192-02c346898fdf">
      <Url>https://share.usask.ca/medicine/Pediatrics/_layouts/15/DocIdRedir.aspx?ID=4UKQYHMNECZ5-387547310-2435</Url>
      <Description>4UKQYHMNECZ5-387547310-2435</Description>
    </_dlc_DocIdUrl>
    <_dlc_DocIdPersistId xmlns="9b7043b3-c677-4378-8192-02c346898fdf" xsi:nil="true"/>
    <SharedWithUsers xmlns="9b7043b3-c677-4378-8192-02c346898fd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8B73244-07C9-49C3-8DC9-055C11334E5D}"/>
</file>

<file path=customXml/itemProps2.xml><?xml version="1.0" encoding="utf-8"?>
<ds:datastoreItem xmlns:ds="http://schemas.openxmlformats.org/officeDocument/2006/customXml" ds:itemID="{5CD35A31-58F8-47F4-A403-63B6DA132286}"/>
</file>

<file path=customXml/itemProps3.xml><?xml version="1.0" encoding="utf-8"?>
<ds:datastoreItem xmlns:ds="http://schemas.openxmlformats.org/officeDocument/2006/customXml" ds:itemID="{71BE39C3-0A09-409E-9C88-DCFDD63B6569}"/>
</file>

<file path=customXml/itemProps4.xml><?xml version="1.0" encoding="utf-8"?>
<ds:datastoreItem xmlns:ds="http://schemas.openxmlformats.org/officeDocument/2006/customXml" ds:itemID="{8ABCE5E4-E84C-4851-B56A-692BE780C330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</TotalTime>
  <Words>477</Words>
  <Application>Microsoft Office PowerPoint</Application>
  <PresentationFormat>Widescreen</PresentationFormat>
  <Paragraphs>128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</vt:lpstr>
      <vt:lpstr>Wingdings 3</vt:lpstr>
      <vt:lpstr>ヒラギノ角ゴ Pro W3</vt:lpstr>
      <vt:lpstr>Wisp</vt:lpstr>
      <vt:lpstr>2_Main_Olive</vt:lpstr>
      <vt:lpstr>3_Main_Olive</vt:lpstr>
      <vt:lpstr>4_Main_Olive</vt:lpstr>
      <vt:lpstr>Communication Challenges with Colleagues</vt:lpstr>
      <vt:lpstr>Objectives – Communication Series</vt:lpstr>
      <vt:lpstr>Communication Strategies – the Basics</vt:lpstr>
      <vt:lpstr>Tools &amp; Strategies Summary</vt:lpstr>
      <vt:lpstr>Two-Challenge Rule </vt:lpstr>
      <vt:lpstr>Two-Challenge Rule</vt:lpstr>
      <vt:lpstr>Two-Challenge Rule cont.</vt:lpstr>
      <vt:lpstr>Conflict in Teams</vt:lpstr>
      <vt:lpstr>Conflict Resolution DESC Script </vt:lpstr>
      <vt:lpstr>DESC-It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Saskatchewan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Challenges with Colleagues</dc:title>
  <dc:creator>Inman, Mark  SktnHR</dc:creator>
  <cp:lastModifiedBy>Inman, Mark  SktnHR</cp:lastModifiedBy>
  <cp:revision>3</cp:revision>
  <dcterms:created xsi:type="dcterms:W3CDTF">2018-03-02T21:27:55Z</dcterms:created>
  <dcterms:modified xsi:type="dcterms:W3CDTF">2018-03-02T21:50:33Z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0x010100E24DC9776242C74DADD6883C09E691C2</vt:lpwstr>
  </property>
  <property fmtid="{D5CDD505-2E9C-101B-9397-08002B2CF9AE}" pid="3" name="_dlc_DocIdItemGuid">
    <vt:lpwstr>4fc9df90-72d0-4a50-b604-525b174eced8</vt:lpwstr>
  </property>
  <property fmtid="{D5CDD505-2E9C-101B-9397-08002B2CF9AE}" pid="4" name="Document ID Value">
    <vt:lpwstr>4UKQYHMNECZ5-387547310-2435</vt:lpwstr>
  </property>
  <property fmtid="{D5CDD505-2E9C-101B-9397-08002B2CF9AE}" pid="5" name="Order">
    <vt:r8>243500</vt:r8>
  </property>
</Properties>
</file>